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98" r:id="rId2"/>
    <p:sldId id="288" r:id="rId3"/>
    <p:sldId id="289" r:id="rId4"/>
    <p:sldId id="512" r:id="rId5"/>
    <p:sldId id="316" r:id="rId6"/>
    <p:sldId id="513" r:id="rId7"/>
    <p:sldId id="295" r:id="rId8"/>
    <p:sldId id="515" r:id="rId9"/>
    <p:sldId id="516" r:id="rId10"/>
    <p:sldId id="514" r:id="rId11"/>
    <p:sldId id="428" r:id="rId12"/>
  </p:sldIdLst>
  <p:sldSz cx="9144000" cy="6858000" type="screen4x3"/>
  <p:notesSz cx="6797675" cy="98742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CBC"/>
    <a:srgbClr val="EC9990"/>
    <a:srgbClr val="99D2D3"/>
    <a:srgbClr val="99CC00"/>
    <a:srgbClr val="FFC000"/>
    <a:srgbClr val="7CB2E4"/>
    <a:srgbClr val="FF6161"/>
    <a:srgbClr val="FB81B8"/>
    <a:srgbClr val="FFE48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728" autoAdjust="0"/>
  </p:normalViewPr>
  <p:slideViewPr>
    <p:cSldViewPr snapToGrid="0">
      <p:cViewPr>
        <p:scale>
          <a:sx n="100" d="100"/>
          <a:sy n="100" d="100"/>
        </p:scale>
        <p:origin x="-1860" y="-240"/>
      </p:cViewPr>
      <p:guideLst>
        <p:guide orient="horz" pos="1680"/>
        <p:guide pos="1152"/>
      </p:guideLst>
    </p:cSldViewPr>
  </p:slideViewPr>
  <p:outlineViewPr>
    <p:cViewPr>
      <p:scale>
        <a:sx n="33" d="100"/>
        <a:sy n="33" d="100"/>
      </p:scale>
      <p:origin x="0" y="4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965348645498736E-2"/>
          <c:y val="2.7414304381578759E-2"/>
          <c:w val="0.68282798521152599"/>
          <c:h val="0.94517133956386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14.06-19.06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BA1-4EBB-92BA-18F6AFE8D9C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BA1-4EBB-92BA-18F6AFE8D9C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7BA1-4EBB-92BA-18F6AFE8D9C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7BA1-4EBB-92BA-18F6AFE8D9CA}"/>
              </c:ext>
            </c:extLst>
          </c:dPt>
          <c:dLbls>
            <c:dLbl>
              <c:idx val="0"/>
              <c:layout>
                <c:manualLayout>
                  <c:x val="-1.0408482333210682E-3"/>
                  <c:y val="-2.378116697445887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A1-4EBB-92BA-18F6AFE8D9CA}"/>
                </c:ext>
              </c:extLst>
            </c:dLbl>
            <c:dLbl>
              <c:idx val="1"/>
              <c:layout>
                <c:manualLayout>
                  <c:x val="-2.8129281673725803E-3"/>
                  <c:y val="1.622249760114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A1-4EBB-92BA-18F6AFE8D9CA}"/>
                </c:ext>
              </c:extLst>
            </c:dLbl>
            <c:dLbl>
              <c:idx val="2"/>
              <c:layout>
                <c:manualLayout>
                  <c:x val="5.4657608232183978E-4"/>
                  <c:y val="5.4339870100438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BA1-4EBB-92BA-18F6AFE8D9CA}"/>
                </c:ext>
              </c:extLst>
            </c:dLbl>
            <c:dLbl>
              <c:idx val="3"/>
              <c:layout>
                <c:manualLayout>
                  <c:x val="-2.0787401574803152E-3"/>
                  <c:y val="3.4657495097217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BA1-4EBB-92BA-18F6AFE8D9CA}"/>
                </c:ext>
              </c:extLst>
            </c:dLbl>
            <c:dLbl>
              <c:idx val="4"/>
              <c:layout>
                <c:manualLayout>
                  <c:x val="1.2921458824867109E-2"/>
                  <c:y val="-5.7214633229021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A1-4EBB-92BA-18F6AFE8D9CA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ВВ/ ВIДМОВА ВIД ВIДПОВIДI</c:v>
                </c:pt>
                <c:pt idx="1">
                  <c:v>Вибухонебезпечна</c:v>
                </c:pt>
                <c:pt idx="2">
                  <c:v>Напружена</c:v>
                </c:pt>
                <c:pt idx="3">
                  <c:v>Стабiльна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2.35</c:v>
                </c:pt>
                <c:pt idx="1">
                  <c:v>12.9</c:v>
                </c:pt>
                <c:pt idx="2">
                  <c:v>69.8</c:v>
                </c:pt>
                <c:pt idx="3">
                  <c:v>14.95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7BA1-4EBB-92BA-18F6AFE8D9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29.05-12.06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0108303249097473E-2"/>
                  <c:y val="4.8989589712186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ВВ/ ВIДМОВА ВIД ВIДПОВIДI</c:v>
                </c:pt>
                <c:pt idx="1">
                  <c:v>Вибухонебезпечна</c:v>
                </c:pt>
                <c:pt idx="2">
                  <c:v>Напружена</c:v>
                </c:pt>
                <c:pt idx="3">
                  <c:v>Стабiльна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3.5</c:v>
                </c:pt>
                <c:pt idx="1">
                  <c:v>8.9</c:v>
                </c:pt>
                <c:pt idx="2">
                  <c:v>67.7</c:v>
                </c:pt>
                <c:pt idx="3">
                  <c:v>19.899999999999999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2290944"/>
        <c:axId val="41217024"/>
      </c:barChart>
      <c:valAx>
        <c:axId val="41217024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2290944"/>
        <c:crosses val="autoZero"/>
        <c:crossBetween val="between"/>
      </c:valAx>
      <c:catAx>
        <c:axId val="122290944"/>
        <c:scaling>
          <c:orientation val="minMax"/>
        </c:scaling>
        <c:delete val="0"/>
        <c:axPos val="l"/>
        <c:majorTickMark val="out"/>
        <c:minorTickMark val="none"/>
        <c:tickLblPos val="nextTo"/>
        <c:crossAx val="4121702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2.0439921544102981E-2"/>
          <c:y val="3.0504505981455342E-2"/>
          <c:w val="0.15501134199380312"/>
          <c:h val="0.1185056123303736"/>
        </c:manualLayout>
      </c:layout>
      <c:overlay val="0"/>
      <c:txPr>
        <a:bodyPr/>
        <a:lstStyle/>
        <a:p>
          <a:pPr>
            <a:defRPr sz="1598" b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50660905653941"/>
          <c:y val="2.7414304381578759E-2"/>
          <c:w val="0.4471289121350806"/>
          <c:h val="0.944754648811043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14.06-19.06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BA1-4EBB-92BA-18F6AFE8D9C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BA1-4EBB-92BA-18F6AFE8D9C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7BA1-4EBB-92BA-18F6AFE8D9C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7BA1-4EBB-92BA-18F6AFE8D9CA}"/>
              </c:ext>
            </c:extLst>
          </c:dPt>
          <c:dLbls>
            <c:dLbl>
              <c:idx val="0"/>
              <c:layout>
                <c:manualLayout>
                  <c:x val="-1.0408482333210682E-3"/>
                  <c:y val="-2.378116697445887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A1-4EBB-92BA-18F6AFE8D9CA}"/>
                </c:ext>
              </c:extLst>
            </c:dLbl>
            <c:dLbl>
              <c:idx val="1"/>
              <c:layout>
                <c:manualLayout>
                  <c:x val="-8.5891014525711368E-3"/>
                  <c:y val="1.622249760114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A1-4EBB-92BA-18F6AFE8D9CA}"/>
                </c:ext>
              </c:extLst>
            </c:dLbl>
            <c:dLbl>
              <c:idx val="2"/>
              <c:layout>
                <c:manualLayout>
                  <c:x val="5.4657608232183978E-4"/>
                  <c:y val="5.4339870100438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BA1-4EBB-92BA-18F6AFE8D9CA}"/>
                </c:ext>
              </c:extLst>
            </c:dLbl>
            <c:dLbl>
              <c:idx val="3"/>
              <c:layout>
                <c:manualLayout>
                  <c:x val="8.0934648511896297E-4"/>
                  <c:y val="3.4657241635365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BA1-4EBB-92BA-18F6AFE8D9CA}"/>
                </c:ext>
              </c:extLst>
            </c:dLbl>
            <c:dLbl>
              <c:idx val="4"/>
              <c:layout>
                <c:manualLayout>
                  <c:x val="1.2921458824867109E-2"/>
                  <c:y val="-5.7214633229021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A1-4EBB-92BA-18F6AFE8D9CA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ВВ/ ВIДМОВА ВIД ВIДПОВIДI</c:v>
                </c:pt>
                <c:pt idx="1">
                  <c:v>У неправильному напрямку</c:v>
                </c:pt>
                <c:pt idx="2">
                  <c:v>У чомусь в правильному, а в чомусь в неправильному</c:v>
                </c:pt>
                <c:pt idx="3">
                  <c:v>У правильному напрямку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6.4</c:v>
                </c:pt>
                <c:pt idx="1">
                  <c:v>22.6</c:v>
                </c:pt>
                <c:pt idx="2">
                  <c:v>48.5</c:v>
                </c:pt>
                <c:pt idx="3">
                  <c:v>22.6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7BA1-4EBB-92BA-18F6AFE8D9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29.05-12.06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0108303249097473E-2"/>
                  <c:y val="4.8989589712186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22021660649819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ВВ/ ВIДМОВА ВIД ВIДПОВIДI</c:v>
                </c:pt>
                <c:pt idx="1">
                  <c:v>У неправильному напрямку</c:v>
                </c:pt>
                <c:pt idx="2">
                  <c:v>У чомусь в правильному, а в чомусь в неправильному</c:v>
                </c:pt>
                <c:pt idx="3">
                  <c:v>У правильному напрямку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5.6</c:v>
                </c:pt>
                <c:pt idx="1">
                  <c:v>20</c:v>
                </c:pt>
                <c:pt idx="2">
                  <c:v>48.6</c:v>
                </c:pt>
                <c:pt idx="3">
                  <c:v>25.9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2262272"/>
        <c:axId val="122252288"/>
      </c:barChart>
      <c:valAx>
        <c:axId val="122252288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2262272"/>
        <c:crosses val="autoZero"/>
        <c:crossBetween val="between"/>
      </c:valAx>
      <c:catAx>
        <c:axId val="1222622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2225228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8.8875749737059064E-3"/>
          <c:y val="1.1107521541436211E-3"/>
          <c:w val="0.15501134199380312"/>
          <c:h val="0.12331412645678935"/>
        </c:manualLayout>
      </c:layout>
      <c:overlay val="0"/>
      <c:txPr>
        <a:bodyPr/>
        <a:lstStyle/>
        <a:p>
          <a:pPr>
            <a:defRPr sz="1598" b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50660905653941"/>
          <c:y val="2.7414304381578759E-2"/>
          <c:w val="0.4471289121350806"/>
          <c:h val="0.944651128477772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14.06-19.06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BA1-4EBB-92BA-18F6AFE8D9C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BA1-4EBB-92BA-18F6AFE8D9C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7BA1-4EBB-92BA-18F6AFE8D9C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7BA1-4EBB-92BA-18F6AFE8D9CA}"/>
              </c:ext>
            </c:extLst>
          </c:dPt>
          <c:dLbls>
            <c:dLbl>
              <c:idx val="0"/>
              <c:layout>
                <c:manualLayout>
                  <c:x val="-1.0408482333210682E-3"/>
                  <c:y val="-2.378116697445887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A1-4EBB-92BA-18F6AFE8D9CA}"/>
                </c:ext>
              </c:extLst>
            </c:dLbl>
            <c:dLbl>
              <c:idx val="1"/>
              <c:layout>
                <c:manualLayout>
                  <c:x val="-2.8129281673725803E-3"/>
                  <c:y val="1.622249760114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A1-4EBB-92BA-18F6AFE8D9CA}"/>
                </c:ext>
              </c:extLst>
            </c:dLbl>
            <c:dLbl>
              <c:idx val="2"/>
              <c:layout>
                <c:manualLayout>
                  <c:x val="9.2108360101196742E-3"/>
                  <c:y val="7.88346649565313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BA1-4EBB-92BA-18F6AFE8D9CA}"/>
                </c:ext>
              </c:extLst>
            </c:dLbl>
            <c:dLbl>
              <c:idx val="3"/>
              <c:layout>
                <c:manualLayout>
                  <c:x val="8.0934648511896297E-4"/>
                  <c:y val="3.4657241635365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BA1-4EBB-92BA-18F6AFE8D9CA}"/>
                </c:ext>
              </c:extLst>
            </c:dLbl>
            <c:dLbl>
              <c:idx val="4"/>
              <c:layout>
                <c:manualLayout>
                  <c:x val="-8.7391909946274767E-3"/>
                  <c:y val="4.022353911211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A1-4EBB-92BA-18F6AFE8D9CA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ВВ/ ВІДМОВА ВІД ВІДПОВІДІ</c:v>
                </c:pt>
                <c:pt idx="1">
                  <c:v>Зовсім невпевнений</c:v>
                </c:pt>
                <c:pt idx="2">
                  <c:v>Скоріше невпевнений</c:v>
                </c:pt>
                <c:pt idx="3">
                  <c:v>Скоріше впевнений</c:v>
                </c:pt>
                <c:pt idx="4">
                  <c:v>Повністю впевнений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2.4500000000000002</c:v>
                </c:pt>
                <c:pt idx="1">
                  <c:v>10.35</c:v>
                </c:pt>
                <c:pt idx="2">
                  <c:v>8.1</c:v>
                </c:pt>
                <c:pt idx="3">
                  <c:v>23.3</c:v>
                </c:pt>
                <c:pt idx="4">
                  <c:v>55.8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7BA1-4EBB-92BA-18F6AFE8D9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29.05-12.06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7328519855595668E-2"/>
                  <c:y val="4.8989589712186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76173285198555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440433212996389E-3"/>
                  <c:y val="2.44928661320886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ВВ/ ВІДМОВА ВІД ВІДПОВІДІ</c:v>
                </c:pt>
                <c:pt idx="1">
                  <c:v>Зовсім невпевнений</c:v>
                </c:pt>
                <c:pt idx="2">
                  <c:v>Скоріше невпевнений</c:v>
                </c:pt>
                <c:pt idx="3">
                  <c:v>Скоріше впевнений</c:v>
                </c:pt>
                <c:pt idx="4">
                  <c:v>Повністю впевнений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2.1</c:v>
                </c:pt>
                <c:pt idx="1">
                  <c:v>6.6</c:v>
                </c:pt>
                <c:pt idx="2">
                  <c:v>7.2</c:v>
                </c:pt>
                <c:pt idx="3">
                  <c:v>29.8</c:v>
                </c:pt>
                <c:pt idx="4">
                  <c:v>54.3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2533760"/>
        <c:axId val="122532224"/>
      </c:barChart>
      <c:valAx>
        <c:axId val="122532224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2533760"/>
        <c:crosses val="autoZero"/>
        <c:crossBetween val="between"/>
      </c:valAx>
      <c:catAx>
        <c:axId val="1225337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2253222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8.8875749737059064E-3"/>
          <c:y val="1.1107521541436211E-3"/>
          <c:w val="0.15501134199380312"/>
          <c:h val="0.12331412645678935"/>
        </c:manualLayout>
      </c:layout>
      <c:overlay val="0"/>
      <c:txPr>
        <a:bodyPr/>
        <a:lstStyle/>
        <a:p>
          <a:pPr>
            <a:defRPr sz="1598" b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127797929753163"/>
          <c:y val="2.8423772609819122E-2"/>
          <c:w val="0.42635185349022381"/>
          <c:h val="0.9046590239834333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5.2317083960010516E-2"/>
                  <c:y val="-2.69717206200900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F74-4891-9FB1-F8C13EB0EFE9}"/>
                </c:ext>
              </c:extLst>
            </c:dLbl>
            <c:dLbl>
              <c:idx val="1"/>
              <c:layout>
                <c:manualLayout>
                  <c:x val="0.10914215252587808"/>
                  <c:y val="-5.281273792638450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F74-4891-9FB1-F8C13EB0EFE9}"/>
                </c:ext>
              </c:extLst>
            </c:dLbl>
            <c:dLbl>
              <c:idx val="2"/>
              <c:layout>
                <c:manualLayout>
                  <c:x val="2.1270016809696438E-2"/>
                  <c:y val="4.2287940949337053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F74-4891-9FB1-F8C13EB0EFE9}"/>
                </c:ext>
              </c:extLst>
            </c:dLbl>
            <c:dLbl>
              <c:idx val="3"/>
              <c:layout>
                <c:manualLayout>
                  <c:x val="2.5042908962222419E-2"/>
                  <c:y val="-6.1889218299244353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F74-4891-9FB1-F8C13EB0EFE9}"/>
                </c:ext>
              </c:extLst>
            </c:dLbl>
            <c:dLbl>
              <c:idx val="4"/>
              <c:layout>
                <c:manualLayout>
                  <c:x val="2.156396531894177E-2"/>
                  <c:y val="-2.470668412632381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F74-4891-9FB1-F8C13EB0EFE9}"/>
                </c:ext>
              </c:extLst>
            </c:dLbl>
            <c:dLbl>
              <c:idx val="5"/>
              <c:layout>
                <c:manualLayout>
                  <c:x val="2.4148345571972044E-2"/>
                  <c:y val="-2.35741658794394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F74-4891-9FB1-F8C13EB0EFE9}"/>
                </c:ext>
              </c:extLst>
            </c:dLbl>
            <c:dLbl>
              <c:idx val="6"/>
              <c:layout>
                <c:manualLayout>
                  <c:x val="2.6010793594620898E-2"/>
                  <c:y val="-2.810423886697441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F74-4891-9FB1-F8C13EB0EFE9}"/>
                </c:ext>
              </c:extLst>
            </c:dLbl>
            <c:dLbl>
              <c:idx val="7"/>
              <c:layout>
                <c:manualLayout>
                  <c:x val="2.6799743430947535E-2"/>
                  <c:y val="-4.889248245640388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F74-4891-9FB1-F8C13EB0EFE9}"/>
                </c:ext>
              </c:extLst>
            </c:dLbl>
            <c:dLbl>
              <c:idx val="8"/>
              <c:layout>
                <c:manualLayout>
                  <c:x val="3.035499424931434E-2"/>
                  <c:y val="-2.69717206200908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F74-4891-9FB1-F8C13EB0EFE9}"/>
                </c:ext>
              </c:extLst>
            </c:dLbl>
            <c:dLbl>
              <c:idx val="9"/>
              <c:layout>
                <c:manualLayout>
                  <c:x val="3.5038153587543128E-2"/>
                  <c:y val="-2.885743609847041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F74-4891-9FB1-F8C13EB0EFE9}"/>
                </c:ext>
              </c:extLst>
            </c:dLbl>
            <c:dLbl>
              <c:idx val="10"/>
              <c:layout>
                <c:manualLayout>
                  <c:x val="4.7557728036804282E-2"/>
                  <c:y val="-2.47121289255872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F74-4891-9FB1-F8C13EB0EFE9}"/>
                </c:ext>
              </c:extLst>
            </c:dLbl>
            <c:dLbl>
              <c:idx val="11"/>
              <c:layout>
                <c:manualLayout>
                  <c:x val="5.6697889940723702E-2"/>
                  <c:y val="-2.24398530898713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F74-4891-9FB1-F8C13EB0EFE9}"/>
                </c:ext>
              </c:extLst>
            </c:dLbl>
            <c:dLbl>
              <c:idx val="12"/>
              <c:layout>
                <c:manualLayout>
                  <c:x val="5.9513292931080139E-2"/>
                  <c:y val="-1.749018616546936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F74-4891-9FB1-F8C13EB0EFE9}"/>
                </c:ext>
              </c:extLst>
            </c:dLbl>
            <c:dLbl>
              <c:idx val="13"/>
              <c:layout>
                <c:manualLayout>
                  <c:x val="7.8852738211094398E-2"/>
                  <c:y val="-2.47074436447987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F74-4891-9FB1-F8C13EB0EFE9}"/>
                </c:ext>
              </c:extLst>
            </c:dLbl>
            <c:dLbl>
              <c:idx val="14"/>
              <c:layout>
                <c:manualLayout>
                  <c:x val="0.2245087587366186"/>
                  <c:y val="-6.1894070064830782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F74-4891-9FB1-F8C13EB0EFE9}"/>
                </c:ext>
              </c:extLst>
            </c:dLbl>
            <c:dLbl>
              <c:idx val="15"/>
              <c:layout>
                <c:manualLayout>
                  <c:x val="4.5883504379368209E-2"/>
                  <c:y val="-2.707654672923699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F74-4891-9FB1-F8C13EB0EFE9}"/>
                </c:ext>
              </c:extLst>
            </c:dLbl>
            <c:dLbl>
              <c:idx val="16"/>
              <c:layout>
                <c:manualLayout>
                  <c:x val="4.739095815270282E-2"/>
                  <c:y val="-3.497908937138365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F74-4891-9FB1-F8C13EB0EFE9}"/>
                </c:ext>
              </c:extLst>
            </c:dLbl>
            <c:dLbl>
              <c:idx val="17"/>
              <c:layout>
                <c:manualLayout>
                  <c:x val="4.9438644607626293E-2"/>
                  <c:y val="-2.768545603987768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F74-4891-9FB1-F8C13EB0EFE9}"/>
                </c:ext>
              </c:extLst>
            </c:dLbl>
            <c:dLbl>
              <c:idx val="18"/>
              <c:layout>
                <c:manualLayout>
                  <c:x val="0.18423615411837566"/>
                  <c:y val="-9.8639514496309653E-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F74-4891-9FB1-F8C13EB0EFE9}"/>
                </c:ext>
              </c:extLst>
            </c:dLbl>
            <c:dLbl>
              <c:idx val="19"/>
              <c:layout>
                <c:manualLayout>
                  <c:x val="5.2593227461735823E-2"/>
                  <c:y val="-2.933766790769086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F74-4891-9FB1-F8C13EB0EFE9}"/>
                </c:ext>
              </c:extLst>
            </c:dLbl>
            <c:dLbl>
              <c:idx val="20"/>
              <c:layout>
                <c:manualLayout>
                  <c:x val="7.164591258957799E-2"/>
                  <c:y val="-2.409080450198353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F74-4891-9FB1-F8C13EB0EFE9}"/>
                </c:ext>
              </c:extLst>
            </c:dLbl>
            <c:dLbl>
              <c:idx val="21"/>
              <c:layout>
                <c:manualLayout>
                  <c:x val="8.362436963637962E-2"/>
                  <c:y val="-2.409080450198342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57-432F-AA71-18C8C4AB4529}"/>
                </c:ext>
              </c:extLst>
            </c:dLbl>
            <c:dLbl>
              <c:idx val="22"/>
              <c:layout>
                <c:manualLayout>
                  <c:x val="0.24230901088206672"/>
                  <c:y val="-2.40908045019833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57-432F-AA71-18C8C4AB4529}"/>
                </c:ext>
              </c:extLst>
            </c:dLbl>
            <c:dLbl>
              <c:idx val="23"/>
              <c:layout>
                <c:manualLayout>
                  <c:x val="0.24872102539148899"/>
                  <c:y val="-2.40908045019833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57-432F-AA71-18C8C4AB45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56" b="1">
                    <a:solidFill>
                      <a:srgbClr val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НЕ БРАЛИ Б УЧАСТІ У ГОЛОСУВАННІ</c:v>
                </c:pt>
                <c:pt idx="1">
                  <c:v>ВВ/ ЩЕ НЕ ВИЗНАЧИВСЯ/ НЕ ЗНАЮ/ ВIДМОВА</c:v>
                </c:pt>
                <c:pt idx="2">
                  <c:v>IНША ПАРТIЯ </c:v>
                </c:pt>
                <c:pt idx="3">
                  <c:v>Партія Об'єднання "Самопомiч" (А.Садовий, О.Квасницька, О.Дрік, Т.Бідняк, О.Сироїд)</c:v>
                </c:pt>
                <c:pt idx="4">
                  <c:v>Партія "Українська стратегія" (В.Гройсман, Л.Гриневич, Е.Джапарова, О.Саєнко, Є.Нищук)</c:v>
                </c:pt>
                <c:pt idx="5">
                  <c:v>Партія "Опозиційний блок - Партія миру і розвитку" (Є.Мураєв, В.Новинський, О.Вілкул, Г.Кернес, Г.Труханов)</c:v>
                </c:pt>
                <c:pt idx="6">
                  <c:v>Партія ВО "Свобода" (О.Тягнибок, А.Білецький, Д.Ярош, А.Тарасенко, Р.Кошулинський)</c:v>
                </c:pt>
                <c:pt idx="7">
                  <c:v>Радикальна партiя Олега Ляшка (О.Ляшко, В.Галасюк, А.Лозовий, І.Маковецька, І.Савка)</c:v>
                </c:pt>
                <c:pt idx="8">
                  <c:v>Партія "Громадянська позицiя" (А.Гриценко, Д.Добродомов, М.Томенко, М.Катеринчук, М.Соловйова)</c:v>
                </c:pt>
                <c:pt idx="9">
                  <c:v>Партія "Сила і честь" (І.Смешко, О.Сотник, Р.Чубаров, І.Мірошниченко, В.Замана)</c:v>
                </c:pt>
                <c:pt idx="10">
                  <c:v>Партія "Голос" (С.Вакарчук, Ю,Клименко, К.Рудик, Я.Желєзняк, О.Устінова)</c:v>
                </c:pt>
                <c:pt idx="11">
                  <c:v>Партія ВО "Батькiвщина" (Ю.Тимошенко, С.Тарута, В.Наливайченко, С.Соболєв, О.Кондратюк)</c:v>
                </c:pt>
                <c:pt idx="12">
                  <c:v>Партія "Європейська Солiдарнiсть" (П.Порошенко, А.Парубій, І.Геращенко, М.Заброцький, С.Федина)</c:v>
                </c:pt>
                <c:pt idx="13">
                  <c:v>Партія "Опозицiйна платформа - За життя" (Ю.Бойко, В.Рабинович, В.Медведчук, Н.Королевська, С.Льовочкін)</c:v>
                </c:pt>
                <c:pt idx="14">
                  <c:v>Партiя "Слуга Народу" (Д.Разумков, Р.Стефанчук, І.Венедіктова, Д.Арахамія, Г.Янченко)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6.15</c:v>
                </c:pt>
                <c:pt idx="1">
                  <c:v>16.05</c:v>
                </c:pt>
                <c:pt idx="2">
                  <c:v>0.65</c:v>
                </c:pt>
                <c:pt idx="3">
                  <c:v>0.9</c:v>
                </c:pt>
                <c:pt idx="4">
                  <c:v>1</c:v>
                </c:pt>
                <c:pt idx="5">
                  <c:v>1.25</c:v>
                </c:pt>
                <c:pt idx="6">
                  <c:v>1.35</c:v>
                </c:pt>
                <c:pt idx="7">
                  <c:v>1.7</c:v>
                </c:pt>
                <c:pt idx="8">
                  <c:v>2.1</c:v>
                </c:pt>
                <c:pt idx="9">
                  <c:v>3.2</c:v>
                </c:pt>
                <c:pt idx="10">
                  <c:v>5.3</c:v>
                </c:pt>
                <c:pt idx="11">
                  <c:v>6.8</c:v>
                </c:pt>
                <c:pt idx="12">
                  <c:v>6.85</c:v>
                </c:pt>
                <c:pt idx="13">
                  <c:v>9.65</c:v>
                </c:pt>
                <c:pt idx="14">
                  <c:v>37.049999999999997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6F74-4891-9FB1-F8C13EB0E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2672256"/>
        <c:axId val="122673792"/>
      </c:barChart>
      <c:catAx>
        <c:axId val="122672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ru-RU"/>
          </a:p>
        </c:txPr>
        <c:crossAx val="122673792"/>
        <c:crosses val="autoZero"/>
        <c:auto val="1"/>
        <c:lblAlgn val="ctr"/>
        <c:lblOffset val="100"/>
        <c:noMultiLvlLbl val="0"/>
      </c:catAx>
      <c:valAx>
        <c:axId val="122673792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2672256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txPr>
    <a:bodyPr/>
    <a:lstStyle/>
    <a:p>
      <a:pPr>
        <a:defRPr sz="1871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492966469079008"/>
          <c:y val="2.8423772609819122E-2"/>
          <c:w val="0.48726842431212952"/>
          <c:h val="0.9110509732475594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99D2D3"/>
            </a:solidFill>
          </c:spPr>
          <c:invertIfNegative val="0"/>
          <c:dLbls>
            <c:dLbl>
              <c:idx val="0"/>
              <c:layout>
                <c:manualLayout>
                  <c:x val="2.1418207555516131E-2"/>
                  <c:y val="-2.881411971536429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74-4891-9FB1-F8C13EB0EFE9}"/>
                </c:ext>
              </c:extLst>
            </c:dLbl>
            <c:dLbl>
              <c:idx val="1"/>
              <c:layout>
                <c:manualLayout>
                  <c:x val="1.9254512076439884E-2"/>
                  <c:y val="-5.67177208353780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74-4891-9FB1-F8C13EB0EFE9}"/>
                </c:ext>
              </c:extLst>
            </c:dLbl>
            <c:dLbl>
              <c:idx val="2"/>
              <c:layout>
                <c:manualLayout>
                  <c:x val="1.8461028045651494E-2"/>
                  <c:y val="2.34724106226401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74-4891-9FB1-F8C13EB0EFE9}"/>
                </c:ext>
              </c:extLst>
            </c:dLbl>
            <c:dLbl>
              <c:idx val="3"/>
              <c:layout>
                <c:manualLayout>
                  <c:x val="1.802043705211006E-2"/>
                  <c:y val="-6.1839387934136558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74-4891-9FB1-F8C13EB0EFE9}"/>
                </c:ext>
              </c:extLst>
            </c:dLbl>
            <c:dLbl>
              <c:idx val="4"/>
              <c:layout>
                <c:manualLayout>
                  <c:x val="1.8754976554896878E-2"/>
                  <c:y val="-2.470730146758613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74-4891-9FB1-F8C13EB0EFE9}"/>
                </c:ext>
              </c:extLst>
            </c:dLbl>
            <c:dLbl>
              <c:idx val="5"/>
              <c:layout>
                <c:manualLayout>
                  <c:x val="2.1339356807926996E-2"/>
                  <c:y val="-2.357484396461800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74-4891-9FB1-F8C13EB0EFE9}"/>
                </c:ext>
              </c:extLst>
            </c:dLbl>
            <c:dLbl>
              <c:idx val="6"/>
              <c:layout>
                <c:manualLayout>
                  <c:x val="2.0392816066531011E-2"/>
                  <c:y val="-2.81046739764869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74-4891-9FB1-F8C13EB0EFE9}"/>
                </c:ext>
              </c:extLst>
            </c:dLbl>
            <c:dLbl>
              <c:idx val="7"/>
              <c:layout>
                <c:manualLayout>
                  <c:x val="2.1181765902857596E-2"/>
                  <c:y val="-2.58435527980340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74-4891-9FB1-F8C13EB0EFE9}"/>
                </c:ext>
              </c:extLst>
            </c:dLbl>
            <c:dLbl>
              <c:idx val="8"/>
              <c:layout>
                <c:manualLayout>
                  <c:x val="2.1928027957179509E-2"/>
                  <c:y val="-2.69722164735197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F74-4891-9FB1-F8C13EB0EFE9}"/>
                </c:ext>
              </c:extLst>
            </c:dLbl>
            <c:dLbl>
              <c:idx val="9"/>
              <c:layout>
                <c:manualLayout>
                  <c:x val="2.66111872954083E-2"/>
                  <c:y val="-2.8852057990170571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F74-4891-9FB1-F8C13EB0EFE9}"/>
                </c:ext>
              </c:extLst>
            </c:dLbl>
            <c:dLbl>
              <c:idx val="10"/>
              <c:layout>
                <c:manualLayout>
                  <c:x val="2.9299301070512252E-2"/>
                  <c:y val="-2.47129922088061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F74-4891-9FB1-F8C13EB0EFE9}"/>
                </c:ext>
              </c:extLst>
            </c:dLbl>
            <c:dLbl>
              <c:idx val="11"/>
              <c:layout>
                <c:manualLayout>
                  <c:x val="3.563047421038662E-2"/>
                  <c:y val="-2.24404895479104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F74-4891-9FB1-F8C13EB0EFE9}"/>
                </c:ext>
              </c:extLst>
            </c:dLbl>
            <c:dLbl>
              <c:idx val="12"/>
              <c:layout>
                <c:manualLayout>
                  <c:x val="3.7041382818720589E-2"/>
                  <c:y val="-1.7489544685691827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F74-4891-9FB1-F8C13EB0EFE9}"/>
                </c:ext>
              </c:extLst>
            </c:dLbl>
            <c:dLbl>
              <c:idx val="13"/>
              <c:layout>
                <c:manualLayout>
                  <c:x val="4.9358356188622492E-2"/>
                  <c:y val="-2.470730146758547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F74-4891-9FB1-F8C13EB0EFE9}"/>
                </c:ext>
              </c:extLst>
            </c:dLbl>
            <c:dLbl>
              <c:idx val="14"/>
              <c:layout>
                <c:manualLayout>
                  <c:x val="5.2301933115102082E-2"/>
                  <c:y val="-6.1839387934224893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F74-4891-9FB1-F8C13EB0EFE9}"/>
                </c:ext>
              </c:extLst>
            </c:dLbl>
            <c:dLbl>
              <c:idx val="15"/>
              <c:layout>
                <c:manualLayout>
                  <c:x val="5.4310470671503137E-2"/>
                  <c:y val="-2.707654672923699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F74-4891-9FB1-F8C13EB0EFE9}"/>
                </c:ext>
              </c:extLst>
            </c:dLbl>
            <c:dLbl>
              <c:idx val="16"/>
              <c:layout>
                <c:manualLayout>
                  <c:x val="0.21452578961337698"/>
                  <c:y val="-3.4979089371384202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F74-4891-9FB1-F8C13EB0EFE9}"/>
                </c:ext>
              </c:extLst>
            </c:dLbl>
            <c:dLbl>
              <c:idx val="17"/>
              <c:layout>
                <c:manualLayout>
                  <c:x val="4.9438644607626293E-2"/>
                  <c:y val="-2.768545603987768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F74-4891-9FB1-F8C13EB0EFE9}"/>
                </c:ext>
              </c:extLst>
            </c:dLbl>
            <c:dLbl>
              <c:idx val="18"/>
              <c:layout>
                <c:manualLayout>
                  <c:x val="0.18423615411837566"/>
                  <c:y val="-9.8639514496309653E-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F74-4891-9FB1-F8C13EB0EFE9}"/>
                </c:ext>
              </c:extLst>
            </c:dLbl>
            <c:dLbl>
              <c:idx val="19"/>
              <c:layout>
                <c:manualLayout>
                  <c:x val="5.2593227461735823E-2"/>
                  <c:y val="-2.933766790769086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F74-4891-9FB1-F8C13EB0EFE9}"/>
                </c:ext>
              </c:extLst>
            </c:dLbl>
            <c:dLbl>
              <c:idx val="20"/>
              <c:layout>
                <c:manualLayout>
                  <c:x val="7.164591258957799E-2"/>
                  <c:y val="-2.409080450198353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F74-4891-9FB1-F8C13EB0EFE9}"/>
                </c:ext>
              </c:extLst>
            </c:dLbl>
            <c:dLbl>
              <c:idx val="21"/>
              <c:layout>
                <c:manualLayout>
                  <c:x val="8.362436963637962E-2"/>
                  <c:y val="-2.409080450198342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57-432F-AA71-18C8C4AB4529}"/>
                </c:ext>
              </c:extLst>
            </c:dLbl>
            <c:dLbl>
              <c:idx val="22"/>
              <c:layout>
                <c:manualLayout>
                  <c:x val="0.24230901088206672"/>
                  <c:y val="-2.40908045019833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57-432F-AA71-18C8C4AB4529}"/>
                </c:ext>
              </c:extLst>
            </c:dLbl>
            <c:dLbl>
              <c:idx val="23"/>
              <c:layout>
                <c:manualLayout>
                  <c:x val="0.24872102539148899"/>
                  <c:y val="-2.40908045019833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57-432F-AA71-18C8C4AB4529}"/>
                </c:ext>
              </c:extLst>
            </c:dLbl>
            <c:spPr>
              <a:solidFill>
                <a:schemeClr val="tx2">
                  <a:lumMod val="20000"/>
                  <a:lumOff val="80000"/>
                  <a:alpha val="88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IНША ПАРТIЯ</c:v>
                </c:pt>
                <c:pt idx="1">
                  <c:v>Партія Об'єднання "Самопомiч"</c:v>
                </c:pt>
                <c:pt idx="2">
                  <c:v>Партія "Українська стратегія" </c:v>
                </c:pt>
                <c:pt idx="3">
                  <c:v>Партія "Опозиційний блок - Партія миру і розвитку"</c:v>
                </c:pt>
                <c:pt idx="4">
                  <c:v>Партія ВО "Свобода" </c:v>
                </c:pt>
                <c:pt idx="5">
                  <c:v>Радикальна партiя Олега Ляшка</c:v>
                </c:pt>
                <c:pt idx="6">
                  <c:v>Партія "Громадянська позицiя" </c:v>
                </c:pt>
                <c:pt idx="7">
                  <c:v>Партія "Сила і честь" </c:v>
                </c:pt>
                <c:pt idx="8">
                  <c:v>Партія "Голос"</c:v>
                </c:pt>
                <c:pt idx="9">
                  <c:v>Партія ВО "Батькiвщина"</c:v>
                </c:pt>
                <c:pt idx="10">
                  <c:v>Партія "Європейська Солiдарнiсть"</c:v>
                </c:pt>
                <c:pt idx="11">
                  <c:v>Партія "Опозицiйна платформа - За життя" </c:v>
                </c:pt>
                <c:pt idx="12">
                  <c:v>Партiя "Слуга Народу"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0.83547557840616959</c:v>
                </c:pt>
                <c:pt idx="1">
                  <c:v>1.1568123393316194</c:v>
                </c:pt>
                <c:pt idx="2">
                  <c:v>1.2853470437017995</c:v>
                </c:pt>
                <c:pt idx="3">
                  <c:v>1.6066838046272494</c:v>
                </c:pt>
                <c:pt idx="4">
                  <c:v>1.7352185089974295</c:v>
                </c:pt>
                <c:pt idx="5">
                  <c:v>2.1850899742930592</c:v>
                </c:pt>
                <c:pt idx="6">
                  <c:v>2.6992287917737787</c:v>
                </c:pt>
                <c:pt idx="7">
                  <c:v>4.1131105398457581</c:v>
                </c:pt>
                <c:pt idx="8">
                  <c:v>6.8123393316195369</c:v>
                </c:pt>
                <c:pt idx="9">
                  <c:v>8.7403598971722367</c:v>
                </c:pt>
                <c:pt idx="10">
                  <c:v>8.8046272493573259</c:v>
                </c:pt>
                <c:pt idx="11">
                  <c:v>12.403598971722365</c:v>
                </c:pt>
                <c:pt idx="12">
                  <c:v>47.622107969151671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6F74-4891-9FB1-F8C13EB0EF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600704"/>
        <c:axId val="170610688"/>
      </c:barChart>
      <c:catAx>
        <c:axId val="170600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ru-RU"/>
          </a:p>
        </c:txPr>
        <c:crossAx val="170610688"/>
        <c:crosses val="autoZero"/>
        <c:auto val="1"/>
        <c:lblAlgn val="ctr"/>
        <c:lblOffset val="100"/>
        <c:noMultiLvlLbl val="0"/>
      </c:catAx>
      <c:valAx>
        <c:axId val="17061068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0600704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txPr>
    <a:bodyPr/>
    <a:lstStyle/>
    <a:p>
      <a:pPr>
        <a:defRPr sz="1871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50660905653941"/>
          <c:y val="8.3282302510716472E-2"/>
          <c:w val="0.4471289121350806"/>
          <c:h val="0.861746546570016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14.06-19.06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BA1-4EBB-92BA-18F6AFE8D9C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BA1-4EBB-92BA-18F6AFE8D9C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7BA1-4EBB-92BA-18F6AFE8D9C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7BA1-4EBB-92BA-18F6AFE8D9CA}"/>
              </c:ext>
            </c:extLst>
          </c:dPt>
          <c:dLbls>
            <c:dLbl>
              <c:idx val="0"/>
              <c:layout>
                <c:manualLayout>
                  <c:x val="-1.0408482333210682E-3"/>
                  <c:y val="-2.378116697445887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A1-4EBB-92BA-18F6AFE8D9CA}"/>
                </c:ext>
              </c:extLst>
            </c:dLbl>
            <c:dLbl>
              <c:idx val="1"/>
              <c:layout>
                <c:manualLayout>
                  <c:x val="-8.5891014525711368E-3"/>
                  <c:y val="1.622249760114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A1-4EBB-92BA-18F6AFE8D9CA}"/>
                </c:ext>
              </c:extLst>
            </c:dLbl>
            <c:dLbl>
              <c:idx val="2"/>
              <c:layout>
                <c:manualLayout>
                  <c:x val="5.4657608232183978E-4"/>
                  <c:y val="5.4339870100438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BA1-4EBB-92BA-18F6AFE8D9CA}"/>
                </c:ext>
              </c:extLst>
            </c:dLbl>
            <c:dLbl>
              <c:idx val="3"/>
              <c:layout>
                <c:manualLayout>
                  <c:x val="-7.8549134426788708E-3"/>
                  <c:y val="3.4657392391708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BA1-4EBB-92BA-18F6AFE8D9CA}"/>
                </c:ext>
              </c:extLst>
            </c:dLbl>
            <c:dLbl>
              <c:idx val="4"/>
              <c:layout>
                <c:manualLayout>
                  <c:x val="1.2921458824867109E-2"/>
                  <c:y val="-5.7214633229021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A1-4EBB-92BA-18F6AFE8D9CA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ВВ/ ВІДМОВА ВІД ВІДПОВІДІ</c:v>
                </c:pt>
                <c:pt idx="1">
                  <c:v>Безпартійному/ самовисуванцю</c:v>
                </c:pt>
                <c:pt idx="2">
                  <c:v>Висуванцю від політичної партії</c:v>
                </c:pt>
                <c:pt idx="3">
                  <c:v>Все залежить від до того, хто ця людина, а не від того, як саме він висувається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6.9</c:v>
                </c:pt>
                <c:pt idx="1">
                  <c:v>8.6</c:v>
                </c:pt>
                <c:pt idx="2">
                  <c:v>13.9</c:v>
                </c:pt>
                <c:pt idx="3">
                  <c:v>70.7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7BA1-4EBB-92BA-18F6AFE8D9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29.05-12.06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0108303249097473E-2"/>
                  <c:y val="4.8989589712186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22021660649819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ВВ/ ВІДМОВА ВІД ВІДПОВІДІ</c:v>
                </c:pt>
                <c:pt idx="1">
                  <c:v>Безпартійному/ самовисуванцю</c:v>
                </c:pt>
                <c:pt idx="2">
                  <c:v>Висуванцю від політичної партії</c:v>
                </c:pt>
                <c:pt idx="3">
                  <c:v>Все залежить від до того, хто ця людина, а не від того, як саме він висувається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6.5</c:v>
                </c:pt>
                <c:pt idx="1">
                  <c:v>8</c:v>
                </c:pt>
                <c:pt idx="2">
                  <c:v>19.8</c:v>
                </c:pt>
                <c:pt idx="3">
                  <c:v>65.7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9898752"/>
        <c:axId val="169892864"/>
      </c:barChart>
      <c:valAx>
        <c:axId val="169892864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9898752"/>
        <c:crosses val="autoZero"/>
        <c:crossBetween val="between"/>
      </c:valAx>
      <c:catAx>
        <c:axId val="1698987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6989286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8.8875749737059064E-3"/>
          <c:y val="1.1107521541436211E-3"/>
          <c:w val="0.15501134199380312"/>
          <c:h val="0.12331412645678935"/>
        </c:manualLayout>
      </c:layout>
      <c:overlay val="0"/>
      <c:txPr>
        <a:bodyPr/>
        <a:lstStyle/>
        <a:p>
          <a:pPr>
            <a:defRPr sz="1598" b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10778159435234"/>
          <c:y val="0.23368604139913343"/>
          <c:w val="0.85873597686185699"/>
          <c:h val="0.711819884522488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Проголосував би ЗА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НАТО</c:v>
                </c:pt>
                <c:pt idx="1">
                  <c:v>ЄС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53.85</c:v>
                </c:pt>
                <c:pt idx="1">
                  <c:v>66.2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1B-4F71-8AF2-BDF8AA6931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Проголосував би ПРОТИ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"/>
              <c:layout>
                <c:manualLayout>
                  <c:x val="-5.6733032774829387E-3"/>
                  <c:y val="-9.019357054601751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6D5-4C06-908D-4634F03A83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НАТО</c:v>
                </c:pt>
                <c:pt idx="1">
                  <c:v>ЄС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29.45</c:v>
                </c:pt>
                <c:pt idx="1">
                  <c:v>19.25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71B-4F71-8AF2-BDF8AA6931B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БРАЛИ Б УЧАСТI В РЕФЕРЕНДУМI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1.4183258193706306E-3"/>
                  <c:y val="-9.019357054601751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6D5-4C06-908D-4634F03A8352}"/>
                </c:ext>
              </c:extLst>
            </c:dLbl>
            <c:dLbl>
              <c:idx val="5"/>
              <c:layout>
                <c:manualLayout>
                  <c:x val="-2.8366516387414694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1B-4F71-8AF2-BDF8AA6931B7}"/>
                </c:ext>
              </c:extLst>
            </c:dLbl>
            <c:dLbl>
              <c:idx val="6"/>
              <c:layout>
                <c:manualLayout>
                  <c:x val="-4.2549774581122036E-3"/>
                  <c:y val="9.019357054601751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1B-4F71-8AF2-BDF8AA6931B7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1B-4F71-8AF2-BDF8AA6931B7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1B-4F71-8AF2-BDF8AA6931B7}"/>
                </c:ext>
              </c:extLst>
            </c:dLbl>
            <c:dLbl>
              <c:idx val="11"/>
              <c:layout>
                <c:manualLayout>
                  <c:x val="-8.509954916224407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1B-4F71-8AF2-BDF8AA6931B7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1B-4F71-8AF2-BDF8AA6931B7}"/>
                </c:ext>
              </c:extLst>
            </c:dLbl>
            <c:dLbl>
              <c:idx val="1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1B-4F71-8AF2-BDF8AA6931B7}"/>
                </c:ext>
              </c:extLst>
            </c:dLbl>
            <c:dLbl>
              <c:idx val="2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1B-4F71-8AF2-BDF8AA6931B7}"/>
                </c:ext>
              </c:extLst>
            </c:dLbl>
            <c:dLbl>
              <c:idx val="2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1B-4F71-8AF2-BDF8AA6931B7}"/>
                </c:ext>
              </c:extLst>
            </c:dLbl>
            <c:dLbl>
              <c:idx val="24"/>
              <c:layout>
                <c:manualLayout>
                  <c:x val="-5.6733032774829387E-3"/>
                  <c:y val="-2.459853067359299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1B-4F71-8AF2-BDF8AA6931B7}"/>
                </c:ext>
              </c:extLst>
            </c:dLbl>
            <c:dLbl>
              <c:idx val="25"/>
              <c:layout>
                <c:manualLayout>
                  <c:x val="-2.8366516387414694E-3"/>
                  <c:y val="-1.127419631825218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71B-4F71-8AF2-BDF8AA6931B7}"/>
                </c:ext>
              </c:extLst>
            </c:dLbl>
            <c:dLbl>
              <c:idx val="2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71B-4F71-8AF2-BDF8AA6931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НАТО</c:v>
                </c:pt>
                <c:pt idx="1">
                  <c:v>ЄС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5.25</c:v>
                </c:pt>
                <c:pt idx="1">
                  <c:v>6.15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871B-4F71-8AF2-BDF8AA6931B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ВВ/ ВIДМОВА ВIД ВIДПОВIДI/ НЕ ЗНАЮ</c:v>
                </c:pt>
              </c:strCache>
            </c:strRef>
          </c:tx>
          <c:spPr>
            <a:solidFill>
              <a:srgbClr val="FF6161"/>
            </a:solidFill>
          </c:spPr>
          <c:invertIfNegative val="0"/>
          <c:dLbls>
            <c:dLbl>
              <c:idx val="1"/>
              <c:layout>
                <c:manualLayout>
                  <c:x val="1.4183258193707347E-3"/>
                  <c:y val="-2.459853067359299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6D5-4C06-908D-4634F03A83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НАТО</c:v>
                </c:pt>
                <c:pt idx="1">
                  <c:v>ЄС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11.45</c:v>
                </c:pt>
                <c:pt idx="1">
                  <c:v>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871B-4F71-8AF2-BDF8AA6931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0082560"/>
        <c:axId val="169615744"/>
      </c:barChart>
      <c:catAx>
        <c:axId val="1600825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9615744"/>
        <c:crosses val="autoZero"/>
        <c:auto val="1"/>
        <c:lblAlgn val="ctr"/>
        <c:lblOffset val="100"/>
        <c:noMultiLvlLbl val="0"/>
      </c:catAx>
      <c:valAx>
        <c:axId val="16961574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008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8407822055725907E-2"/>
          <c:y val="8.9257802285920146E-3"/>
          <c:w val="0.89070303060490241"/>
          <c:h val="0.1718674158565614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0.79328</cdr:x>
      <cdr:y>0.24048</cdr:y>
    </cdr:from>
    <cdr:to>
      <cdr:x>0.92975</cdr:x>
      <cdr:y>0.35678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7173157" y="1303352"/>
          <a:ext cx="1233996" cy="630315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20000"/>
            <a:lumOff val="80000"/>
            <a:alpha val="61000"/>
          </a:schemeClr>
        </a:soli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vert="horz" wrap="square" lIns="90000" tIns="46800" rIns="90000" bIns="4680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uk-UA" sz="1600" dirty="0" smtClean="0">
              <a:solidFill>
                <a:srgbClr val="FF0000"/>
              </a:solidFill>
            </a:rPr>
            <a:t>Прохідний бар'єр 5%</a:t>
          </a:r>
          <a:endParaRPr lang="ru-RU" sz="1600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993"/>
            <a:ext cx="5438775" cy="444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06"/>
            <a:ext cx="2946400" cy="49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06"/>
            <a:ext cx="2946400" cy="494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47523CB-679C-443A-9DF9-28A0B38BDD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756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ocis_r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48"/>
          <a:stretch>
            <a:fillRect/>
          </a:stretch>
        </p:blipFill>
        <p:spPr bwMode="auto">
          <a:xfrm>
            <a:off x="7134225" y="325438"/>
            <a:ext cx="18716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3"/>
          <p:cNvSpPr>
            <a:spLocks noChangeArrowheads="1"/>
          </p:cNvSpPr>
          <p:nvPr/>
        </p:nvSpPr>
        <p:spPr bwMode="auto">
          <a:xfrm>
            <a:off x="3969" y="0"/>
            <a:ext cx="9144000" cy="2778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/>
          </a:p>
        </p:txBody>
      </p:sp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0" y="6583363"/>
            <a:ext cx="1671638" cy="274637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ru-RU" sz="1200" b="1" kern="1200" baseline="0" dirty="0" smtClean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Червень </a:t>
            </a:r>
            <a:r>
              <a:rPr lang="uk-UA" altLang="ru-RU" sz="1200" dirty="0" smtClean="0">
                <a:cs typeface="+mn-cs"/>
              </a:rPr>
              <a:t>2019</a:t>
            </a:r>
          </a:p>
        </p:txBody>
      </p:sp>
      <p:sp>
        <p:nvSpPr>
          <p:cNvPr id="9" name="Rectangle 53"/>
          <p:cNvSpPr>
            <a:spLocks noChangeArrowheads="1"/>
          </p:cNvSpPr>
          <p:nvPr userDrawn="1"/>
        </p:nvSpPr>
        <p:spPr bwMode="auto">
          <a:xfrm>
            <a:off x="1671638" y="6581775"/>
            <a:ext cx="5773737" cy="276225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200" dirty="0" smtClean="0">
              <a:cs typeface="+mn-cs"/>
            </a:endParaRPr>
          </a:p>
        </p:txBody>
      </p:sp>
      <p:sp>
        <p:nvSpPr>
          <p:cNvPr id="8219" name="Rectangle 27"/>
          <p:cNvSpPr>
            <a:spLocks noGrp="1" noChangeArrowheads="1"/>
          </p:cNvSpPr>
          <p:nvPr userDrawn="1">
            <p:ph type="ctrTitle" sz="quarter"/>
          </p:nvPr>
        </p:nvSpPr>
        <p:spPr>
          <a:xfrm>
            <a:off x="647700" y="1482725"/>
            <a:ext cx="8128000" cy="2536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1440"/>
          <a:lstStyle>
            <a:lvl1pPr algn="ctr">
              <a:spcBef>
                <a:spcPct val="20000"/>
              </a:spcBef>
              <a:defRPr sz="4800" b="1">
                <a:solidFill>
                  <a:srgbClr val="990505"/>
                </a:solidFill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221" name="Rectangle 29"/>
          <p:cNvSpPr>
            <a:spLocks noGrp="1" noChangeArrowheads="1"/>
          </p:cNvSpPr>
          <p:nvPr userDrawn="1">
            <p:ph type="subTitle" sz="quarter" idx="1"/>
          </p:nvPr>
        </p:nvSpPr>
        <p:spPr>
          <a:xfrm>
            <a:off x="2425700" y="4241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" name="Rectangle 28"/>
          <p:cNvSpPr>
            <a:spLocks noGrp="1" noChangeArrowheads="1"/>
          </p:cNvSpPr>
          <p:nvPr userDrawn="1">
            <p:ph type="sldNum" sz="quarter" idx="10"/>
          </p:nvPr>
        </p:nvSpPr>
        <p:spPr>
          <a:scene3d>
            <a:camera prst="orthographicFront"/>
            <a:lightRig rig="threePt" dir="t"/>
          </a:scene3d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D4CD2-34BD-4187-95D3-CDF080AF33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1" name="Рисунок 10" descr="КВУ_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6" y="325439"/>
            <a:ext cx="1060449" cy="91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157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17F2D-8F91-4DBB-AC4A-177E8C812A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469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1400175"/>
            <a:ext cx="2171700" cy="47259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00175"/>
            <a:ext cx="6362700" cy="47259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A841E-D5F9-4D3C-8D50-B0E9987592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696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1389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42DAC-D095-4E1D-8585-14F48C0D6F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5" name="Рисунок 4" descr="КВУ_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6" y="325439"/>
            <a:ext cx="1060449" cy="91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019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A4591-822A-486B-B53B-D5526BBE99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5" name="Рисунок 4" descr="КВУ_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6" y="325439"/>
            <a:ext cx="1060449" cy="91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216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26427-5B66-4012-9E1C-216C41203B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955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6BDDB-5247-4592-868F-2ABB0BCC69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480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3E09-A9ED-4074-AAEA-54B19C4E62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006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B9B9F-B0A7-4643-980A-AFDF5B6551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167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DE8DB-035D-4403-8426-504D6584C7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680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D5F4C-0544-49DD-A844-7781223E11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27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76225"/>
            <a:ext cx="6194425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Click to edit Master title style</a:t>
            </a:r>
          </a:p>
        </p:txBody>
      </p:sp>
      <p:sp>
        <p:nvSpPr>
          <p:cNvPr id="1027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</a:p>
        </p:txBody>
      </p:sp>
      <p:sp>
        <p:nvSpPr>
          <p:cNvPr id="1028" name="Rectangle 51"/>
          <p:cNvSpPr>
            <a:spLocks noChangeArrowheads="1"/>
          </p:cNvSpPr>
          <p:nvPr userDrawn="1"/>
        </p:nvSpPr>
        <p:spPr bwMode="auto">
          <a:xfrm>
            <a:off x="0" y="6583363"/>
            <a:ext cx="1671638" cy="274637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ru-RU" sz="1200" b="1" kern="1200" baseline="0" dirty="0" smtClean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Червень </a:t>
            </a:r>
            <a:r>
              <a:rPr lang="uk-UA" altLang="ru-RU" sz="1200" b="1" kern="1200" dirty="0" smtClean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2019</a:t>
            </a:r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9500" y="6584950"/>
            <a:ext cx="1714500" cy="27305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67BF989E-C298-403A-BF2D-CA55514828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0" name="Rectangle 53"/>
          <p:cNvSpPr>
            <a:spLocks noChangeArrowheads="1"/>
          </p:cNvSpPr>
          <p:nvPr userDrawn="1"/>
        </p:nvSpPr>
        <p:spPr bwMode="auto">
          <a:xfrm>
            <a:off x="1671638" y="6581775"/>
            <a:ext cx="5773737" cy="276225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ru-RU" sz="1200" baseline="0" dirty="0" smtClean="0">
                <a:cs typeface="+mn-cs"/>
              </a:rPr>
              <a:t>ЕЛЕКТОРАЛЬНА СИТУАЦІЯ В УКРАЇНІ</a:t>
            </a:r>
            <a:endParaRPr lang="ru-RU" altLang="ru-RU" sz="1200" dirty="0" smtClean="0">
              <a:cs typeface="+mn-cs"/>
            </a:endParaRPr>
          </a:p>
        </p:txBody>
      </p:sp>
      <p:pic>
        <p:nvPicPr>
          <p:cNvPr id="1031" name="Picture 10" descr="socis_ru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48"/>
          <a:stretch>
            <a:fillRect/>
          </a:stretch>
        </p:blipFill>
        <p:spPr bwMode="auto">
          <a:xfrm>
            <a:off x="7134225" y="325438"/>
            <a:ext cx="18716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0" y="0"/>
            <a:ext cx="9144000" cy="2778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/>
          </a:p>
        </p:txBody>
      </p:sp>
      <p:pic>
        <p:nvPicPr>
          <p:cNvPr id="9" name="Рисунок 8" descr="КВУ_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6" y="325439"/>
            <a:ext cx="1060449" cy="91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SzPct val="12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SzPct val="11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SzPct val="85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FFF5D-0FDC-4E43-903E-A5BABF231F8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3075" name="Picture 2" descr="http://nikvesti.com/images/imageeditor/public/49394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3" y="2332038"/>
            <a:ext cx="5634037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76" y="4240213"/>
            <a:ext cx="4857750" cy="1632194"/>
          </a:xfrm>
        </p:spPr>
        <p:txBody>
          <a:bodyPr/>
          <a:lstStyle/>
          <a:p>
            <a:pPr eaLnBrk="1" hangingPunct="1"/>
            <a:r>
              <a:rPr lang="uk-UA" altLang="ru-RU" sz="4000" dirty="0" smtClean="0">
                <a:latin typeface="Arial" charset="0"/>
              </a:rPr>
              <a:t>Електоральна ситуація в Україні</a:t>
            </a:r>
            <a:endParaRPr lang="en-US" altLang="ru-RU" sz="4000" dirty="0" smtClean="0">
              <a:latin typeface="Arial" charset="0"/>
              <a:cs typeface="Arial" charset="0"/>
            </a:endParaRPr>
          </a:p>
        </p:txBody>
      </p:sp>
      <p:pic>
        <p:nvPicPr>
          <p:cNvPr id="1026" name="Picture 2" descr="Результат пошуку зображень за запитом &quot;герб україни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62" y="656956"/>
            <a:ext cx="1413726" cy="197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87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24D9FD0-C8CA-4F80-840B-472B0950F65C}" type="slidenum">
              <a:rPr lang="ru-RU" sz="1600" smtClean="0"/>
              <a:pPr eaLnBrk="1" hangingPunct="1">
                <a:defRPr/>
              </a:pPr>
              <a:t>10</a:t>
            </a:fld>
            <a:endParaRPr lang="ru-RU" sz="1600" smtClean="0"/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213686"/>
              </p:ext>
            </p:extLst>
          </p:nvPr>
        </p:nvGraphicFramePr>
        <p:xfrm>
          <a:off x="142875" y="1381125"/>
          <a:ext cx="8794750" cy="511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37392" y="298863"/>
            <a:ext cx="5715733" cy="668292"/>
          </a:xfrm>
        </p:spPr>
        <p:txBody>
          <a:bodyPr/>
          <a:lstStyle/>
          <a:p>
            <a:r>
              <a:rPr lang="uk-UA" dirty="0" smtClean="0"/>
              <a:t>При голосуванні за кандидата від Вашого округу якому саме кандидату Ви б віддали перевагу? </a:t>
            </a:r>
            <a:r>
              <a:rPr lang="ru-RU" dirty="0" smtClean="0"/>
              <a:t>(%)</a:t>
            </a:r>
            <a:endParaRPr lang="uk-UA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39617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808" y="276225"/>
            <a:ext cx="5828567" cy="925513"/>
          </a:xfrm>
        </p:spPr>
        <p:txBody>
          <a:bodyPr/>
          <a:lstStyle/>
          <a:p>
            <a:r>
              <a:rPr lang="uk-UA" dirty="0"/>
              <a:t>Якби найближчим часом відбувся референдум з приводу вступу України </a:t>
            </a:r>
            <a:r>
              <a:rPr lang="uk-UA" dirty="0" smtClean="0"/>
              <a:t>до…, </a:t>
            </a:r>
            <a:r>
              <a:rPr lang="uk-UA" dirty="0"/>
              <a:t>як би Ви проголосували?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E42DAC-D095-4E1D-8585-14F48C0D6F10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10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14457"/>
              </p:ext>
            </p:extLst>
          </p:nvPr>
        </p:nvGraphicFramePr>
        <p:xfrm>
          <a:off x="69010" y="1263769"/>
          <a:ext cx="8954219" cy="5162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863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b="1" smtClean="0"/>
              <a:t>Інформація про дослідження</a:t>
            </a:r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88D6F30-27D0-4C3C-B55F-8CD0C042EF3E}" type="slidenum">
              <a:rPr lang="ru-RU" sz="1600" smtClean="0"/>
              <a:pPr eaLnBrk="1" hangingPunct="1">
                <a:defRPr/>
              </a:pPr>
              <a:t>2</a:t>
            </a:fld>
            <a:endParaRPr lang="ru-RU" sz="16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2419" y="1231466"/>
            <a:ext cx="8539163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indent="-342900" algn="just" eaLnBrk="0" hangingPunct="0">
              <a:lnSpc>
                <a:spcPct val="200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Char char="n"/>
            </a:pPr>
            <a:r>
              <a:rPr lang="uk-UA" altLang="uk-UA" sz="1600" b="0" dirty="0" smtClean="0">
                <a:solidFill>
                  <a:srgbClr val="071527"/>
                </a:solidFill>
              </a:rPr>
              <a:t>Терміни </a:t>
            </a:r>
            <a:r>
              <a:rPr lang="uk-UA" altLang="uk-UA" sz="1600" b="0" dirty="0">
                <a:solidFill>
                  <a:srgbClr val="071527"/>
                </a:solidFill>
              </a:rPr>
              <a:t>проведення дослідження: </a:t>
            </a:r>
            <a:r>
              <a:rPr lang="uk-UA" altLang="uk-UA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14 - 19 червня </a:t>
            </a:r>
            <a:r>
              <a:rPr lang="uk-UA" altLang="uk-UA" sz="1600" dirty="0" smtClean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2019 </a:t>
            </a:r>
            <a:r>
              <a:rPr lang="uk-UA" altLang="uk-UA" sz="1600" dirty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року;</a:t>
            </a:r>
          </a:p>
          <a:p>
            <a:pPr marL="342900" indent="-342900" algn="just" eaLnBrk="0" hangingPunct="0">
              <a:lnSpc>
                <a:spcPct val="200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Char char="n"/>
            </a:pPr>
            <a:r>
              <a:rPr lang="uk-UA" altLang="uk-UA" sz="1600" b="0" dirty="0">
                <a:solidFill>
                  <a:srgbClr val="071527"/>
                </a:solidFill>
                <a:cs typeface="Tahoma" pitchFamily="34" charset="0"/>
              </a:rPr>
              <a:t>Метод збору первинної соціологічної інформації — стандартизоване інтерв’ю „face-to-face” за місцем постійного проживання респондентів;</a:t>
            </a:r>
          </a:p>
          <a:p>
            <a:pPr marL="342900" indent="-342900" algn="just" eaLnBrk="0" hangingPunct="0">
              <a:lnSpc>
                <a:spcPct val="200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Char char="n"/>
            </a:pPr>
            <a:r>
              <a:rPr lang="uk-UA" altLang="uk-UA" sz="1600" b="0" dirty="0">
                <a:solidFill>
                  <a:srgbClr val="071527"/>
                </a:solidFill>
                <a:cs typeface="Tahoma" pitchFamily="34" charset="0"/>
              </a:rPr>
              <a:t>Опитування проводилося за вибіркою, яка репрезентує доросле населення </a:t>
            </a:r>
            <a:r>
              <a:rPr lang="uk-UA" altLang="uk-UA" sz="1600" b="0" dirty="0" smtClean="0">
                <a:solidFill>
                  <a:srgbClr val="071527"/>
                </a:solidFill>
                <a:cs typeface="Tahoma" pitchFamily="34" charset="0"/>
              </a:rPr>
              <a:t>округу </a:t>
            </a:r>
            <a:r>
              <a:rPr lang="uk-UA" altLang="uk-UA" sz="1600" b="0" dirty="0">
                <a:solidFill>
                  <a:srgbClr val="071527"/>
                </a:solidFill>
                <a:cs typeface="Tahoma" pitchFamily="34" charset="0"/>
              </a:rPr>
              <a:t>в цілому, </a:t>
            </a:r>
            <a:r>
              <a:rPr lang="uk-UA" altLang="uk-UA" sz="1600" b="0" dirty="0" smtClean="0">
                <a:solidFill>
                  <a:srgbClr val="071527"/>
                </a:solidFill>
                <a:cs typeface="Tahoma" pitchFamily="34" charset="0"/>
              </a:rPr>
              <a:t>за </a:t>
            </a:r>
            <a:r>
              <a:rPr lang="uk-UA" altLang="uk-UA" sz="1600" b="0" dirty="0">
                <a:solidFill>
                  <a:srgbClr val="071527"/>
                </a:solidFill>
                <a:cs typeface="Tahoma" pitchFamily="34" charset="0"/>
              </a:rPr>
              <a:t>такими ознаками як: стать, вік (від 18 років</a:t>
            </a:r>
            <a:r>
              <a:rPr lang="uk-UA" altLang="uk-UA" sz="1600" b="0" dirty="0" smtClean="0">
                <a:solidFill>
                  <a:srgbClr val="071527"/>
                </a:solidFill>
                <a:cs typeface="Tahoma" pitchFamily="34" charset="0"/>
              </a:rPr>
              <a:t>), </a:t>
            </a:r>
            <a:r>
              <a:rPr lang="uk-UA" altLang="uk-UA" sz="1600" b="0" dirty="0">
                <a:solidFill>
                  <a:srgbClr val="071527"/>
                </a:solidFill>
                <a:cs typeface="Tahoma" pitchFamily="34" charset="0"/>
              </a:rPr>
              <a:t>тип поселення (</a:t>
            </a:r>
            <a:r>
              <a:rPr lang="uk-UA" altLang="uk-UA" sz="1600" b="0" dirty="0" smtClean="0">
                <a:solidFill>
                  <a:srgbClr val="071527"/>
                </a:solidFill>
                <a:cs typeface="Tahoma" pitchFamily="34" charset="0"/>
              </a:rPr>
              <a:t>місто/село) та поділ округу на райони;</a:t>
            </a:r>
            <a:endParaRPr lang="en-US" altLang="uk-UA" sz="1600" b="0" dirty="0" smtClean="0">
              <a:solidFill>
                <a:srgbClr val="071527"/>
              </a:solidFill>
              <a:cs typeface="Tahoma" pitchFamily="34" charset="0"/>
            </a:endParaRPr>
          </a:p>
          <a:p>
            <a:pPr marL="342900" indent="-342900" algn="just" eaLnBrk="0" hangingPunct="0">
              <a:lnSpc>
                <a:spcPct val="200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Char char="n"/>
            </a:pPr>
            <a:r>
              <a:rPr lang="uk-UA" altLang="uk-UA" sz="1600" dirty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Статистична похибка дослідження </a:t>
            </a:r>
            <a:r>
              <a:rPr lang="uk-UA" altLang="uk-UA" sz="1600" b="0" spc="-20" dirty="0">
                <a:solidFill>
                  <a:srgbClr val="071527"/>
                </a:solidFill>
                <a:cs typeface="Tahoma" pitchFamily="34" charset="0"/>
              </a:rPr>
              <a:t>(довірчий інтервал) не перевищує </a:t>
            </a:r>
            <a:r>
              <a:rPr lang="uk-UA" altLang="uk-UA" sz="1600" dirty="0" smtClean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+/-</a:t>
            </a:r>
            <a:r>
              <a:rPr lang="en-US" altLang="uk-UA" sz="1600" dirty="0" smtClean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uk-UA" altLang="uk-UA" sz="1600" dirty="0" smtClean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en-US" altLang="uk-UA" sz="1600" dirty="0" smtClean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uk-UA" altLang="uk-UA" sz="1600" dirty="0" smtClean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%;</a:t>
            </a:r>
            <a:endParaRPr lang="uk-UA" altLang="uk-UA" sz="1600" dirty="0">
              <a:solidFill>
                <a:srgbClr val="004676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lnSpc>
                <a:spcPct val="200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Char char="n"/>
            </a:pPr>
            <a:r>
              <a:rPr lang="uk-UA" altLang="uk-UA" sz="1600" dirty="0" smtClean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Загалом </a:t>
            </a:r>
            <a:r>
              <a:rPr lang="uk-UA" altLang="uk-UA" sz="1600" dirty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було опитано  </a:t>
            </a:r>
            <a:r>
              <a:rPr lang="uk-UA" altLang="uk-UA" sz="1600" dirty="0" smtClean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altLang="uk-UA" sz="1600" dirty="0" smtClean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0</a:t>
            </a:r>
            <a:r>
              <a:rPr lang="uk-UA" altLang="uk-UA" sz="1600" dirty="0" smtClean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00 респондентів;</a:t>
            </a:r>
          </a:p>
          <a:p>
            <a:pPr marL="342900" indent="-342900" algn="just" eaLnBrk="0" hangingPunct="0">
              <a:lnSpc>
                <a:spcPct val="200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Char char="n"/>
            </a:pPr>
            <a:r>
              <a:rPr lang="uk-UA" altLang="uk-UA" sz="1600" dirty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Середня тривалість одного інтерв'ю склала </a:t>
            </a:r>
            <a:r>
              <a:rPr lang="uk-UA" altLang="uk-UA" sz="1600" dirty="0" smtClean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11 </a:t>
            </a:r>
            <a:r>
              <a:rPr lang="uk-UA" altLang="uk-UA" sz="1600" dirty="0">
                <a:solidFill>
                  <a:srgbClr val="004676"/>
                </a:solidFill>
                <a:latin typeface="Tahoma" pitchFamily="34" charset="0"/>
                <a:cs typeface="Tahoma" pitchFamily="34" charset="0"/>
              </a:rPr>
              <a:t>хвилин.</a:t>
            </a:r>
          </a:p>
          <a:p>
            <a:pPr marL="342900" indent="-342900" algn="just" eaLnBrk="0" hangingPunct="0">
              <a:lnSpc>
                <a:spcPct val="200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Char char="n"/>
            </a:pPr>
            <a:endParaRPr lang="uk-UA" altLang="uk-UA" sz="1600" dirty="0" smtClean="0">
              <a:solidFill>
                <a:srgbClr val="004676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lnSpc>
                <a:spcPct val="200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None/>
            </a:pPr>
            <a:endParaRPr lang="uk-UA" altLang="uk-UA" sz="1600" dirty="0">
              <a:solidFill>
                <a:srgbClr val="004676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 eaLnBrk="0" hangingPunct="0">
              <a:lnSpc>
                <a:spcPct val="200000"/>
              </a:lnSpc>
              <a:spcBef>
                <a:spcPct val="20000"/>
              </a:spcBef>
              <a:buClr>
                <a:srgbClr val="0067AC"/>
              </a:buClr>
              <a:buSzPct val="125000"/>
              <a:buFont typeface="Wingdings" pitchFamily="2" charset="2"/>
              <a:buNone/>
            </a:pPr>
            <a:r>
              <a:rPr lang="uk-UA" altLang="uk-UA" sz="1600" b="0" dirty="0">
                <a:solidFill>
                  <a:srgbClr val="071527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75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55575" y="328612"/>
            <a:ext cx="7156450" cy="925513"/>
          </a:xfrm>
        </p:spPr>
        <p:txBody>
          <a:bodyPr/>
          <a:lstStyle/>
          <a:p>
            <a:r>
              <a:rPr lang="uk-UA" dirty="0"/>
              <a:t>Як Ви оцінюєте нинішню ситуацію в </a:t>
            </a:r>
            <a:r>
              <a:rPr lang="uk-UA" dirty="0" smtClean="0"/>
              <a:t>Україні</a:t>
            </a:r>
            <a:r>
              <a:rPr lang="uk-UA" dirty="0"/>
              <a:t>?</a:t>
            </a:r>
            <a:r>
              <a:rPr lang="uk-UA" dirty="0" smtClean="0"/>
              <a:t> (%)</a:t>
            </a:r>
            <a:endParaRPr lang="uk-UA" altLang="uk-UA" dirty="0" smtClean="0"/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24D9FD0-C8CA-4F80-840B-472B0950F65C}" type="slidenum">
              <a:rPr lang="ru-RU" sz="1600" smtClean="0"/>
              <a:pPr eaLnBrk="1" hangingPunct="1">
                <a:defRPr/>
              </a:pPr>
              <a:t>3</a:t>
            </a:fld>
            <a:endParaRPr lang="ru-RU" sz="1600" smtClean="0"/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237656"/>
              </p:ext>
            </p:extLst>
          </p:nvPr>
        </p:nvGraphicFramePr>
        <p:xfrm>
          <a:off x="155575" y="1438275"/>
          <a:ext cx="879475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472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24D9FD0-C8CA-4F80-840B-472B0950F65C}" type="slidenum">
              <a:rPr lang="ru-RU" sz="1600" smtClean="0"/>
              <a:pPr eaLnBrk="1" hangingPunct="1">
                <a:defRPr/>
              </a:pPr>
              <a:t>4</a:t>
            </a:fld>
            <a:endParaRPr lang="ru-RU" sz="1600" smtClean="0"/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418965"/>
              </p:ext>
            </p:extLst>
          </p:nvPr>
        </p:nvGraphicFramePr>
        <p:xfrm>
          <a:off x="155575" y="1419225"/>
          <a:ext cx="8794750" cy="509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5575" y="307655"/>
            <a:ext cx="5997575" cy="791384"/>
          </a:xfrm>
        </p:spPr>
        <p:txBody>
          <a:bodyPr/>
          <a:lstStyle/>
          <a:p>
            <a:r>
              <a:rPr lang="uk-UA" dirty="0"/>
              <a:t>Якщо говорити в цілому, як Ви вважаєте, події в Україні розвиваються у правильному чи неправильному напрямку? </a:t>
            </a:r>
            <a:r>
              <a:rPr lang="uk-UA" dirty="0" smtClean="0"/>
              <a:t>(%)</a:t>
            </a:r>
            <a:endParaRPr lang="uk-UA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21580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1D3408B-B901-4633-B302-73F56CBAD7CD}" type="slidenum">
              <a:rPr lang="ru-RU" sz="1600" smtClean="0"/>
              <a:pPr eaLnBrk="1" hangingPunct="1">
                <a:defRPr/>
              </a:pPr>
              <a:t>5</a:t>
            </a:fld>
            <a:endParaRPr lang="ru-RU" sz="1600" smtClean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0677" y="301381"/>
            <a:ext cx="5888648" cy="732692"/>
          </a:xfrm>
        </p:spPr>
        <p:txBody>
          <a:bodyPr/>
          <a:lstStyle/>
          <a:p>
            <a:r>
              <a:rPr lang="uk-UA" dirty="0" smtClean="0"/>
              <a:t>Які </a:t>
            </a:r>
            <a:r>
              <a:rPr lang="uk-UA" dirty="0"/>
              <a:t>проблеми країни є зараз особисто для Вас</a:t>
            </a:r>
            <a:r>
              <a:rPr lang="uk-UA" u="sng" dirty="0"/>
              <a:t> найбільш важливими</a:t>
            </a:r>
            <a:r>
              <a:rPr lang="uk-UA" dirty="0" smtClean="0"/>
              <a:t>? (%)</a:t>
            </a:r>
            <a:endParaRPr lang="ru-RU" altLang="uk-UA" sz="12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489959"/>
              </p:ext>
            </p:extLst>
          </p:nvPr>
        </p:nvGraphicFramePr>
        <p:xfrm>
          <a:off x="863600" y="1670050"/>
          <a:ext cx="7486651" cy="4350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7433"/>
                <a:gridCol w="1344609"/>
                <a:gridCol w="1344609"/>
              </a:tblGrid>
              <a:tr h="2813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29.05-12.06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14.06-19.06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50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effectLst/>
                        </a:rPr>
                        <a:t>Воєнний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конфлiкт</a:t>
                      </a:r>
                      <a:r>
                        <a:rPr lang="ru-RU" sz="1400" u="none" strike="noStrike" dirty="0">
                          <a:effectLst/>
                        </a:rPr>
                        <a:t> на </a:t>
                      </a:r>
                      <a:r>
                        <a:rPr lang="ru-RU" sz="1400" u="none" strike="noStrike" dirty="0" err="1">
                          <a:effectLst/>
                        </a:rPr>
                        <a:t>Сходi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України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62.1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54.3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effectLst/>
                        </a:rPr>
                        <a:t>Низький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рiвень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зарплати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чи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пенсiї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48.7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45.5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Пiдвищення тарифiв на комунальнi послуги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43.8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36.6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Пiдвищення цiн на основнi товари, iнфляцiя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28.5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25.1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err="1">
                          <a:effectLst/>
                        </a:rPr>
                        <a:t>Хабарництво</a:t>
                      </a:r>
                      <a:r>
                        <a:rPr lang="ru-RU" sz="1400" u="none" strike="noStrike" dirty="0">
                          <a:effectLst/>
                        </a:rPr>
                        <a:t> i </a:t>
                      </a:r>
                      <a:r>
                        <a:rPr lang="ru-RU" sz="1400" u="none" strike="noStrike" dirty="0" err="1">
                          <a:effectLst/>
                        </a:rPr>
                        <a:t>корупцiя</a:t>
                      </a:r>
                      <a:r>
                        <a:rPr lang="ru-RU" sz="1400" u="none" strike="noStrike" dirty="0">
                          <a:effectLst/>
                        </a:rPr>
                        <a:t> у </a:t>
                      </a:r>
                      <a:r>
                        <a:rPr lang="ru-RU" sz="1400" u="none" strike="noStrike" dirty="0" err="1">
                          <a:effectLst/>
                        </a:rPr>
                        <a:t>центральнiй</a:t>
                      </a: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</a:rPr>
                        <a:t>владi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23.2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21.9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Корупцiя у судах, поліції, прокуратурi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16.0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20.7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В</a:t>
                      </a:r>
                      <a:r>
                        <a:rPr lang="en-US" sz="1400" u="none" strike="noStrike">
                          <a:effectLst/>
                        </a:rPr>
                        <a:t>i</a:t>
                      </a:r>
                      <a:r>
                        <a:rPr lang="ru-RU" sz="1400" u="none" strike="noStrike">
                          <a:effectLst/>
                        </a:rPr>
                        <a:t>дсутн</a:t>
                      </a:r>
                      <a:r>
                        <a:rPr lang="en-US" sz="1400" u="none" strike="noStrike">
                          <a:effectLst/>
                        </a:rPr>
                        <a:t>i</a:t>
                      </a:r>
                      <a:r>
                        <a:rPr lang="ru-RU" sz="1400" u="none" strike="noStrike">
                          <a:effectLst/>
                        </a:rPr>
                        <a:t>сть роботи, безроб</a:t>
                      </a:r>
                      <a:r>
                        <a:rPr lang="en-US" sz="1400" u="none" strike="noStrike">
                          <a:effectLst/>
                        </a:rPr>
                        <a:t>i</a:t>
                      </a:r>
                      <a:r>
                        <a:rPr lang="ru-RU" sz="1400" u="none" strike="noStrike">
                          <a:effectLst/>
                        </a:rPr>
                        <a:t>ття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21.7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19.6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0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Неможливiсть отримати якiсне медичне обслуговування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16.3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15.5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Неможлив</a:t>
                      </a:r>
                      <a:r>
                        <a:rPr lang="en-US" sz="1400" u="none" strike="noStrike">
                          <a:effectLst/>
                        </a:rPr>
                        <a:t>i</a:t>
                      </a:r>
                      <a:r>
                        <a:rPr lang="ru-RU" sz="1400" u="none" strike="noStrike">
                          <a:effectLst/>
                        </a:rPr>
                        <a:t>сть отримати як</a:t>
                      </a:r>
                      <a:r>
                        <a:rPr lang="en-US" sz="1400" u="none" strike="noStrike">
                          <a:effectLst/>
                        </a:rPr>
                        <a:t>i</a:t>
                      </a:r>
                      <a:r>
                        <a:rPr lang="ru-RU" sz="1400" u="none" strike="noStrike">
                          <a:effectLst/>
                        </a:rPr>
                        <a:t>сну осв</a:t>
                      </a:r>
                      <a:r>
                        <a:rPr lang="en-US" sz="1400" u="none" strike="noStrike">
                          <a:effectLst/>
                        </a:rPr>
                        <a:t>i</a:t>
                      </a:r>
                      <a:r>
                        <a:rPr lang="ru-RU" sz="1400" u="none" strike="noStrike">
                          <a:effectLst/>
                        </a:rPr>
                        <a:t>ту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3.7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6.1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6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Несприятливi умови для розвитку малого та середнього бiзнесу (великi податки тощо)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5.2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5.9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5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Зростання злочинностi, недостатня безпека на вулицях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4.7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5.6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Нестача свободи </a:t>
                      </a:r>
                      <a:r>
                        <a:rPr lang="en-US" sz="1400" u="none" strike="noStrike">
                          <a:effectLst/>
                        </a:rPr>
                        <a:t>i </a:t>
                      </a:r>
                      <a:r>
                        <a:rPr lang="ru-RU" sz="1400" u="none" strike="noStrike">
                          <a:effectLst/>
                        </a:rPr>
                        <a:t>демократ</a:t>
                      </a:r>
                      <a:r>
                        <a:rPr lang="en-US" sz="1400" u="none" strike="noStrike">
                          <a:effectLst/>
                        </a:rPr>
                        <a:t>i</a:t>
                      </a:r>
                      <a:r>
                        <a:rPr lang="ru-RU" sz="1400" u="none" strike="noStrike">
                          <a:effectLst/>
                        </a:rPr>
                        <a:t>ї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2.0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3.1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I</a:t>
                      </a:r>
                      <a:r>
                        <a:rPr lang="ru-RU" sz="1400" u="none" strike="noStrike">
                          <a:effectLst/>
                        </a:rPr>
                        <a:t>НША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1.7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3.5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>
                          <a:effectLst/>
                        </a:rPr>
                        <a:t>ЖОДНА З НИХ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0.1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0.2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ВIДМОВА ВIД </a:t>
                      </a:r>
                      <a:r>
                        <a:rPr lang="ru-RU" sz="1400" u="none" strike="noStrike" dirty="0" smtClean="0">
                          <a:effectLst/>
                        </a:rPr>
                        <a:t>ВIДПОВIДI/ </a:t>
                      </a:r>
                      <a:r>
                        <a:rPr lang="ru-RU" sz="1400" u="none" strike="noStrike" dirty="0">
                          <a:effectLst/>
                        </a:rPr>
                        <a:t>НЕ ЗНАЮ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0.2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0.3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99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24D9FD0-C8CA-4F80-840B-472B0950F65C}" type="slidenum">
              <a:rPr lang="ru-RU" sz="1600" smtClean="0"/>
              <a:pPr eaLnBrk="1" hangingPunct="1">
                <a:defRPr/>
              </a:pPr>
              <a:t>6</a:t>
            </a:fld>
            <a:endParaRPr lang="ru-RU" sz="1600" smtClean="0"/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13926"/>
              </p:ext>
            </p:extLst>
          </p:nvPr>
        </p:nvGraphicFramePr>
        <p:xfrm>
          <a:off x="155575" y="1428750"/>
          <a:ext cx="8794750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0679" y="293810"/>
            <a:ext cx="5561621" cy="879475"/>
          </a:xfrm>
        </p:spPr>
        <p:txBody>
          <a:bodyPr/>
          <a:lstStyle/>
          <a:p>
            <a:r>
              <a:rPr lang="uk-UA" dirty="0"/>
              <a:t>21-го липня відбудуться вибори до Верховної Ради. Наскільки Ви впевнені, що візьмете участь у голосуванні на цих виборах? </a:t>
            </a:r>
            <a:r>
              <a:rPr lang="uk-UA" dirty="0" smtClean="0"/>
              <a:t>(%)</a:t>
            </a:r>
          </a:p>
        </p:txBody>
      </p:sp>
    </p:spTree>
    <p:extLst>
      <p:ext uri="{BB962C8B-B14F-4D97-AF65-F5344CB8AC3E}">
        <p14:creationId xmlns:p14="http://schemas.microsoft.com/office/powerpoint/2010/main" val="17620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1D3408B-B901-4633-B302-73F56CBAD7CD}" type="slidenum">
              <a:rPr lang="ru-RU" sz="1600" smtClean="0"/>
              <a:pPr eaLnBrk="1" hangingPunct="1">
                <a:defRPr/>
              </a:pPr>
              <a:t>7</a:t>
            </a:fld>
            <a:endParaRPr lang="ru-RU" sz="1600" smtClean="0"/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328375"/>
              </p:ext>
            </p:extLst>
          </p:nvPr>
        </p:nvGraphicFramePr>
        <p:xfrm>
          <a:off x="0" y="1239715"/>
          <a:ext cx="9042400" cy="538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1751" y="282428"/>
            <a:ext cx="5988050" cy="827602"/>
          </a:xfrm>
        </p:spPr>
        <p:txBody>
          <a:bodyPr/>
          <a:lstStyle/>
          <a:p>
            <a:r>
              <a:rPr lang="uk-UA" b="1" dirty="0" smtClean="0"/>
              <a:t>Рейтинг. </a:t>
            </a:r>
            <a:r>
              <a:rPr lang="uk-UA" dirty="0" smtClean="0"/>
              <a:t>Якби </a:t>
            </a:r>
            <a:r>
              <a:rPr lang="uk-UA" dirty="0"/>
              <a:t>вибори до Верховної Ради України відбулися найближчої неділі, за яку політичну партію Ви б проголосували? </a:t>
            </a:r>
            <a:r>
              <a:rPr lang="uk-UA" dirty="0" smtClean="0"/>
              <a:t>(%) </a:t>
            </a:r>
            <a:r>
              <a:rPr lang="uk-UA" b="1" dirty="0" smtClean="0"/>
              <a:t>Серед усіх.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374904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1D3408B-B901-4633-B302-73F56CBAD7CD}" type="slidenum">
              <a:rPr lang="ru-RU" sz="1600" smtClean="0"/>
              <a:pPr eaLnBrk="1" hangingPunct="1">
                <a:defRPr/>
              </a:pPr>
              <a:t>8</a:t>
            </a:fld>
            <a:endParaRPr lang="ru-RU" sz="1600" smtClean="0"/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572494"/>
              </p:ext>
            </p:extLst>
          </p:nvPr>
        </p:nvGraphicFramePr>
        <p:xfrm>
          <a:off x="0" y="1200150"/>
          <a:ext cx="9042400" cy="541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1750" y="282428"/>
            <a:ext cx="5949950" cy="827602"/>
          </a:xfrm>
        </p:spPr>
        <p:txBody>
          <a:bodyPr/>
          <a:lstStyle/>
          <a:p>
            <a:pPr algn="ctr"/>
            <a:r>
              <a:rPr lang="uk-UA" b="1" dirty="0"/>
              <a:t>Імітація </a:t>
            </a:r>
            <a:r>
              <a:rPr lang="uk-UA" b="1" dirty="0" smtClean="0"/>
              <a:t>виборів</a:t>
            </a:r>
            <a:r>
              <a:rPr lang="en-US" b="1" dirty="0" smtClean="0"/>
              <a:t> </a:t>
            </a:r>
            <a:r>
              <a:rPr lang="uk-UA" b="1" dirty="0" smtClean="0"/>
              <a:t>до Верховної Ради України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sz="1400" i="1" dirty="0" smtClean="0"/>
              <a:t>Серед тих, хто визначився і буде голосувати (%)</a:t>
            </a:r>
            <a:endParaRPr lang="ru-RU" sz="1400" i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619125" y="3237889"/>
            <a:ext cx="7788028" cy="0"/>
          </a:xfrm>
          <a:prstGeom prst="line">
            <a:avLst/>
          </a:prstGeom>
          <a:solidFill>
            <a:srgbClr val="96B8D6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716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1D3408B-B901-4633-B302-73F56CBAD7CD}" type="slidenum">
              <a:rPr lang="ru-RU" sz="1600" smtClean="0"/>
              <a:pPr eaLnBrk="1" hangingPunct="1">
                <a:defRPr/>
              </a:pPr>
              <a:t>9</a:t>
            </a:fld>
            <a:endParaRPr lang="ru-RU" sz="1600" smtClean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1750" y="282428"/>
            <a:ext cx="5949950" cy="827602"/>
          </a:xfrm>
        </p:spPr>
        <p:txBody>
          <a:bodyPr/>
          <a:lstStyle/>
          <a:p>
            <a:pPr algn="ctr"/>
            <a:r>
              <a:rPr lang="uk-UA" b="1" dirty="0"/>
              <a:t>Імітація </a:t>
            </a:r>
            <a:r>
              <a:rPr lang="uk-UA" b="1" dirty="0" smtClean="0"/>
              <a:t>виборів</a:t>
            </a:r>
            <a:r>
              <a:rPr lang="en-US" b="1" dirty="0" smtClean="0"/>
              <a:t> </a:t>
            </a:r>
            <a:r>
              <a:rPr lang="uk-UA" b="1" dirty="0" smtClean="0"/>
              <a:t>до Верховної Ради України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sz="1400" i="1" dirty="0" smtClean="0"/>
              <a:t>Серед тих, хто визначився і буде голосувати (%)</a:t>
            </a:r>
            <a:endParaRPr lang="ru-RU" sz="14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2600"/>
              </p:ext>
            </p:extLst>
          </p:nvPr>
        </p:nvGraphicFramePr>
        <p:xfrm>
          <a:off x="654050" y="1285875"/>
          <a:ext cx="7835900" cy="5262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84725"/>
                <a:gridCol w="1562100"/>
                <a:gridCol w="1489075"/>
              </a:tblGrid>
              <a:tr h="3436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29.05-12.06.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14.06-19.06.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67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Парт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i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я 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«Слуга Народу»</a:t>
                      </a: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Д.Разумков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Р.Стефанчук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І.Венедіктова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Д.Арахамія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Г.Янченко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51.3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+mn-lt"/>
                        </a:rPr>
                        <a:t>47.6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Партія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100" b="1" u="none" strike="noStrike" dirty="0" err="1" smtClean="0">
                          <a:effectLst/>
                          <a:latin typeface="+mn-lt"/>
                        </a:rPr>
                        <a:t>Опозиц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i</a:t>
                      </a:r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йна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 платформа - За </a:t>
                      </a:r>
                      <a:r>
                        <a:rPr lang="ru-RU" sz="1100" b="1" u="none" strike="noStrike" dirty="0" err="1" smtClean="0">
                          <a:effectLst/>
                          <a:latin typeface="+mn-lt"/>
                        </a:rPr>
                        <a:t>життя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»</a:t>
                      </a:r>
                    </a:p>
                    <a:p>
                      <a:pPr algn="l" fontAlgn="ctr"/>
                      <a:r>
                        <a:rPr lang="ru-RU" sz="1100" u="none" strike="noStrike" dirty="0" err="1" smtClean="0">
                          <a:effectLst/>
                          <a:latin typeface="+mn-lt"/>
                        </a:rPr>
                        <a:t>Ю.Бойко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В.Рабинович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В.Медведчук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Н.Королевська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С.Льовочкін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9.2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12.4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7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Партія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100" b="1" u="none" strike="noStrike" dirty="0" err="1" smtClean="0">
                          <a:effectLst/>
                          <a:latin typeface="+mn-lt"/>
                        </a:rPr>
                        <a:t>Європейська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Сол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i</a:t>
                      </a:r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дарн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i</a:t>
                      </a:r>
                      <a:r>
                        <a:rPr lang="ru-RU" sz="1100" b="1" u="none" strike="noStrike" dirty="0" err="1" smtClean="0">
                          <a:effectLst/>
                          <a:latin typeface="+mn-lt"/>
                        </a:rPr>
                        <a:t>сть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»</a:t>
                      </a: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П.Порошенко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А.Парубій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І.Геращенко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М.Заброцький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С.Федина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9.5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8.8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Партія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 ВО 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100" b="1" u="none" strike="noStrike" dirty="0" err="1" smtClean="0">
                          <a:effectLst/>
                          <a:latin typeface="+mn-lt"/>
                        </a:rPr>
                        <a:t>Батьк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i</a:t>
                      </a:r>
                      <a:r>
                        <a:rPr lang="ru-RU" sz="1100" b="1" u="none" strike="noStrike" dirty="0" err="1" smtClean="0">
                          <a:effectLst/>
                          <a:latin typeface="+mn-lt"/>
                        </a:rPr>
                        <a:t>вщина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»</a:t>
                      </a: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Ю.Тимошенко,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С.Тарута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В.Наливайченко,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С.Соболєв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О.Кондратюк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8.7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8.7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Партія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«Голос»</a:t>
                      </a: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u="none" strike="noStrike" dirty="0" err="1" smtClean="0">
                          <a:effectLst/>
                          <a:latin typeface="+mn-lt"/>
                        </a:rPr>
                        <a:t>С.Вакарчук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Ю,Клименко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К.Рудик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Я.Желєзняк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О.Устінова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+mn-lt"/>
                        </a:rPr>
                        <a:t>4.9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6.8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Партія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«Сила 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і 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честь»</a:t>
                      </a:r>
                      <a:endParaRPr lang="ru-RU" sz="1100" b="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І.Смешко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О.Сотник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Р.Чубаров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І.Мірошниченко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В.Замана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+mn-lt"/>
                        </a:rPr>
                        <a:t>5.0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effectLst/>
                          <a:latin typeface="+mn-lt"/>
                        </a:rPr>
                        <a:t>4.1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Партія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100" b="1" u="none" strike="noStrike" dirty="0" err="1" smtClean="0">
                          <a:effectLst/>
                          <a:latin typeface="+mn-lt"/>
                        </a:rPr>
                        <a:t>Громадянська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err="1" smtClean="0">
                          <a:effectLst/>
                          <a:latin typeface="+mn-lt"/>
                        </a:rPr>
                        <a:t>позицiя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»</a:t>
                      </a: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А.Гриценко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Д.Добродомов,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М.Томенко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М.Катеринчук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М.Соловйова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2.9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2.7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Радикальна парт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i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я Олега 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Ляшка</a:t>
                      </a: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u="none" strike="noStrike" dirty="0" err="1" smtClean="0">
                          <a:effectLst/>
                          <a:latin typeface="+mn-lt"/>
                        </a:rPr>
                        <a:t>О.Ляшко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В.Галасюк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А.Лозовий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І.Маковецька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І.Савка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2.2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2.2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Партія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 ВО 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«Свобода»</a:t>
                      </a: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О.Тягнибок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А.Білецький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Д.Ярош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А.Тарасенко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Р.Кошулинський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1.5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1.7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Партія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100" b="1" u="none" strike="noStrike" dirty="0" err="1" smtClean="0">
                          <a:effectLst/>
                          <a:latin typeface="+mn-lt"/>
                        </a:rPr>
                        <a:t>Опозиційний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блок - </a:t>
                      </a:r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Партія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 миру і </a:t>
                      </a:r>
                      <a:r>
                        <a:rPr lang="ru-RU" sz="1100" b="1" u="none" strike="noStrike" dirty="0" err="1" smtClean="0">
                          <a:effectLst/>
                          <a:latin typeface="+mn-lt"/>
                        </a:rPr>
                        <a:t>розвитку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»</a:t>
                      </a: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Є.Мураєв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В.Новинський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О.Вілкул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Г.Кернес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Г.Труханов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1.1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1.6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Партія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100" b="1" u="none" strike="noStrike" dirty="0" err="1" smtClean="0">
                          <a:effectLst/>
                          <a:latin typeface="+mn-lt"/>
                        </a:rPr>
                        <a:t>Українська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err="1" smtClean="0">
                          <a:effectLst/>
                          <a:latin typeface="+mn-lt"/>
                        </a:rPr>
                        <a:t>стратегія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»</a:t>
                      </a: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В.Гройсман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Л.Гриневич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Е.Джапарова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О.Саєнко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Є.Нищук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1.1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1.3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Партія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err="1">
                          <a:effectLst/>
                          <a:latin typeface="+mn-lt"/>
                        </a:rPr>
                        <a:t>Об'єднання</a:t>
                      </a:r>
                      <a:r>
                        <a:rPr lang="ru-RU" sz="11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«</a:t>
                      </a:r>
                      <a:r>
                        <a:rPr lang="ru-RU" sz="1100" b="1" u="none" strike="noStrike" dirty="0" err="1" smtClean="0">
                          <a:effectLst/>
                          <a:latin typeface="+mn-lt"/>
                        </a:rPr>
                        <a:t>Самопом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i</a:t>
                      </a:r>
                      <a:r>
                        <a:rPr lang="ru-RU" sz="1100" b="1" u="none" strike="noStrike" dirty="0" smtClean="0">
                          <a:effectLst/>
                          <a:latin typeface="+mn-lt"/>
                        </a:rPr>
                        <a:t>ч»</a:t>
                      </a:r>
                    </a:p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А.Садовий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О.Квасницька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О.Дрік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Т.Бідняк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+mn-lt"/>
                        </a:rPr>
                        <a:t>О.Сироїд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+mn-lt"/>
                        </a:rPr>
                        <a:t>1.2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1.2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I</a:t>
                      </a:r>
                      <a:r>
                        <a:rPr lang="ru-RU" sz="1100" u="none" strike="noStrike" dirty="0">
                          <a:effectLst/>
                          <a:latin typeface="+mn-lt"/>
                        </a:rPr>
                        <a:t>НША ПАРТ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I</a:t>
                      </a:r>
                      <a:r>
                        <a:rPr lang="ru-RU" sz="1100" u="none" strike="noStrike" dirty="0" smtClean="0">
                          <a:effectLst/>
                          <a:latin typeface="+mn-lt"/>
                        </a:rPr>
                        <a:t>Я*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0.8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25" marR="9125" marT="91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1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6B8D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6B8D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6480</TotalTime>
  <Words>682</Words>
  <Application>Microsoft Office PowerPoint</Application>
  <PresentationFormat>Экран (4:3)</PresentationFormat>
  <Paragraphs>190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Default Design</vt:lpstr>
      <vt:lpstr>Електоральна ситуація в Україні</vt:lpstr>
      <vt:lpstr>Інформація про дослідження</vt:lpstr>
      <vt:lpstr>Як Ви оцінюєте нинішню ситуацію в Україні? (%)</vt:lpstr>
      <vt:lpstr>Якщо говорити в цілому, як Ви вважаєте, події в Україні розвиваються у правильному чи неправильному напрямку? (%)</vt:lpstr>
      <vt:lpstr>Які проблеми країни є зараз особисто для Вас найбільш важливими? (%)</vt:lpstr>
      <vt:lpstr>21-го липня відбудуться вибори до Верховної Ради. Наскільки Ви впевнені, що візьмете участь у голосуванні на цих виборах? (%)</vt:lpstr>
      <vt:lpstr>Рейтинг. Якби вибори до Верховної Ради України відбулися найближчої неділі, за яку політичну партію Ви б проголосували? (%) Серед усіх.</vt:lpstr>
      <vt:lpstr>Імітація виборів до Верховної Ради України Серед тих, хто визначився і буде голосувати (%)</vt:lpstr>
      <vt:lpstr>Імітація виборів до Верховної Ради України Серед тих, хто визначився і буде голосувати (%)</vt:lpstr>
      <vt:lpstr>При голосуванні за кандидата від Вашого округу якому саме кандидату Ви б віддали перевагу? (%)</vt:lpstr>
      <vt:lpstr>Якби найближчим часом відбувся референдум з приводу вступу України до…, як би Ви проголосували? </vt:lpstr>
    </vt:vector>
  </TitlesOfParts>
  <Company>Presentation Magazine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Чашковский Александр</cp:lastModifiedBy>
  <cp:revision>1359</cp:revision>
  <cp:lastPrinted>2019-06-21T06:44:54Z</cp:lastPrinted>
  <dcterms:created xsi:type="dcterms:W3CDTF">2005-02-28T14:06:28Z</dcterms:created>
  <dcterms:modified xsi:type="dcterms:W3CDTF">2019-06-21T07:13:07Z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